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434" r:id="rId3"/>
    <p:sldId id="449" r:id="rId4"/>
    <p:sldId id="452" r:id="rId5"/>
    <p:sldId id="453" r:id="rId6"/>
    <p:sldId id="276" r:id="rId7"/>
    <p:sldId id="375" r:id="rId8"/>
    <p:sldId id="443" r:id="rId9"/>
    <p:sldId id="423" r:id="rId10"/>
    <p:sldId id="435" r:id="rId11"/>
    <p:sldId id="448" r:id="rId12"/>
    <p:sldId id="447" r:id="rId13"/>
    <p:sldId id="450" r:id="rId14"/>
    <p:sldId id="326" r:id="rId15"/>
    <p:sldId id="451" r:id="rId16"/>
    <p:sldId id="444" r:id="rId17"/>
    <p:sldId id="407" r:id="rId18"/>
    <p:sldId id="445" r:id="rId19"/>
    <p:sldId id="446" r:id="rId20"/>
    <p:sldId id="337" r:id="rId21"/>
    <p:sldId id="454" r:id="rId22"/>
    <p:sldId id="33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99CC00"/>
    <a:srgbClr val="CC0099"/>
    <a:srgbClr val="660066"/>
    <a:srgbClr val="D60093"/>
    <a:srgbClr val="00FFFF"/>
    <a:srgbClr val="FF0000"/>
    <a:srgbClr val="008000"/>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autoAdjust="0"/>
  </p:normalViewPr>
  <p:slideViewPr>
    <p:cSldViewPr snapToGrid="0">
      <p:cViewPr varScale="1">
        <p:scale>
          <a:sx n="86" d="100"/>
          <a:sy n="86" d="100"/>
        </p:scale>
        <p:origin x="821" y="58"/>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9/18/2019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9/18/2019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lisa@portspetro.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215977"/>
            <a:ext cx="8676222" cy="1594023"/>
          </a:xfrm>
          <a:noFill/>
          <a:ln>
            <a:noFill/>
          </a:ln>
        </p:spPr>
        <p:txBody>
          <a:bodyPr>
            <a:normAutofit/>
          </a:bodyPr>
          <a:lstStyle/>
          <a:p>
            <a:r>
              <a:rPr lang="en-US" sz="4000" b="1" dirty="0">
                <a:ln w="3175" cmpd="sng">
                  <a:solidFill>
                    <a:srgbClr val="002060"/>
                  </a:solidFill>
                </a:ln>
                <a:solidFill>
                  <a:srgbClr val="FF0000"/>
                </a:solidFill>
              </a:rPr>
              <a:t>FuelMart &amp; Subway </a:t>
            </a:r>
            <a:br>
              <a:rPr lang="en-US" sz="4000" b="1" dirty="0">
                <a:ln w="3175" cmpd="sng">
                  <a:solidFill>
                    <a:srgbClr val="002060"/>
                  </a:solidFill>
                </a:ln>
                <a:solidFill>
                  <a:srgbClr val="FF0000"/>
                </a:solidFill>
              </a:rPr>
            </a:br>
            <a:r>
              <a:rPr lang="en-US" sz="4000" b="1" dirty="0">
                <a:ln w="3175" cmpd="sng">
                  <a:solidFill>
                    <a:srgbClr val="002060"/>
                  </a:solidFill>
                </a:ln>
                <a:solidFill>
                  <a:srgbClr val="FF0000"/>
                </a:solidFill>
              </a:rPr>
              <a:t>Safety Committee Meeting</a:t>
            </a:r>
          </a:p>
        </p:txBody>
      </p:sp>
      <p:sp>
        <p:nvSpPr>
          <p:cNvPr id="3" name="Subtitle 2"/>
          <p:cNvSpPr>
            <a:spLocks noGrp="1"/>
          </p:cNvSpPr>
          <p:nvPr>
            <p:ph type="subTitle" idx="1"/>
          </p:nvPr>
        </p:nvSpPr>
        <p:spPr/>
        <p:txBody>
          <a:bodyPr/>
          <a:lstStyle/>
          <a:p>
            <a:r>
              <a:rPr lang="en-US" dirty="0"/>
              <a:t>Wednesday, September 18, 2019</a:t>
            </a:r>
          </a:p>
          <a:p>
            <a:r>
              <a:rPr lang="en-US" dirty="0"/>
              <a:t>2:00 PM</a:t>
            </a:r>
          </a:p>
          <a:p>
            <a:r>
              <a:rPr lang="en-US" dirty="0"/>
              <a:t>Corporate Office Conference Room and GoTo Meeting Web Conference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641" t="33878" r="24603" b="43165"/>
          <a:stretch/>
        </p:blipFill>
        <p:spPr>
          <a:xfrm>
            <a:off x="4054244" y="831634"/>
            <a:ext cx="3928725" cy="1267330"/>
          </a:xfrm>
          <a:prstGeom prst="rect">
            <a:avLst/>
          </a:prstGeom>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787 ups spill:</a:t>
            </a:r>
          </a:p>
          <a:p>
            <a:endParaRPr lang="en-US" b="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05" y="966439"/>
            <a:ext cx="4011651" cy="53488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590" y="1743307"/>
            <a:ext cx="6096000" cy="4572000"/>
          </a:xfrm>
          <a:prstGeom prst="rect">
            <a:avLst/>
          </a:prstGeom>
        </p:spPr>
      </p:pic>
    </p:spTree>
    <p:extLst>
      <p:ext uri="{BB962C8B-B14F-4D97-AF65-F5344CB8AC3E}">
        <p14:creationId xmlns:p14="http://schemas.microsoft.com/office/powerpoint/2010/main" val="378942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property damage:</a:t>
            </a:r>
          </a:p>
          <a:p>
            <a:endParaRPr lang="en-US" b="1" dirty="0">
              <a:solidFill>
                <a:srgbClr val="FF0000"/>
              </a:solidFill>
            </a:endParaRPr>
          </a:p>
        </p:txBody>
      </p:sp>
      <p:sp>
        <p:nvSpPr>
          <p:cNvPr id="5" name="Content Placeholder 2"/>
          <p:cNvSpPr>
            <a:spLocks noGrp="1"/>
          </p:cNvSpPr>
          <p:nvPr>
            <p:ph idx="1"/>
          </p:nvPr>
        </p:nvSpPr>
        <p:spPr>
          <a:xfrm>
            <a:off x="342704" y="964734"/>
            <a:ext cx="11729053" cy="1963024"/>
          </a:xfrm>
        </p:spPr>
        <p:txBody>
          <a:bodyPr>
            <a:normAutofit lnSpcReduction="10000"/>
          </a:bodyPr>
          <a:lstStyle/>
          <a:p>
            <a:pPr marL="0" indent="0">
              <a:buNone/>
            </a:pPr>
            <a:r>
              <a:rPr lang="en-US" dirty="0">
                <a:effectLst/>
              </a:rPr>
              <a:t>On 09/06/19 a passenger vehicle drove onto the FM lot and into a parking spot but failed to stop and drove over the building sidewalk curve striking the entrance canopy column and knocking it off it's foundation.  Keith M. and Heather M. witnessed it and when Keith went outside the lady was backing up like she was going to drive away so Keith started taking photos of her vehicle and she stopped.  The area was cordoned off with caution tape.  The Sheriffs responded.  The lady told everyone she was leaving, and she thought she had it in reverse, but it was actually in drive and the vehicle struck the building.  Per the FM video footage that is not what occurred. </a:t>
            </a:r>
            <a:endParaRPr lang="en-US" sz="2000" dirty="0">
              <a:solidFill>
                <a:srgbClr val="FFFF00"/>
              </a:solidFill>
            </a:endParaRPr>
          </a:p>
        </p:txBody>
      </p:sp>
      <p:pic>
        <p:nvPicPr>
          <p:cNvPr id="11" name="Picture 10" descr="A picture containing road, sky, outdoor, building&#10;&#10;Description automatically generated">
            <a:extLst>
              <a:ext uri="{FF2B5EF4-FFF2-40B4-BE49-F238E27FC236}">
                <a16:creationId xmlns:a16="http://schemas.microsoft.com/office/drawing/2014/main" id="{E6FBF2FD-D747-4E39-9560-963F1697284E}"/>
              </a:ext>
            </a:extLst>
          </p:cNvPr>
          <p:cNvPicPr>
            <a:picLocks noChangeAspect="1"/>
          </p:cNvPicPr>
          <p:nvPr/>
        </p:nvPicPr>
        <p:blipFill>
          <a:blip r:embed="rId2"/>
          <a:stretch>
            <a:fillRect/>
          </a:stretch>
        </p:blipFill>
        <p:spPr>
          <a:xfrm>
            <a:off x="2119619" y="2849188"/>
            <a:ext cx="6985918" cy="3928093"/>
          </a:xfrm>
          <a:prstGeom prst="rect">
            <a:avLst/>
          </a:prstGeom>
        </p:spPr>
      </p:pic>
    </p:spTree>
    <p:extLst>
      <p:ext uri="{BB962C8B-B14F-4D97-AF65-F5344CB8AC3E}">
        <p14:creationId xmlns:p14="http://schemas.microsoft.com/office/powerpoint/2010/main" val="254885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property damage:</a:t>
            </a:r>
          </a:p>
          <a:p>
            <a:endParaRPr lang="en-US" b="1" dirty="0">
              <a:solidFill>
                <a:srgbClr val="FF0000"/>
              </a:solidFill>
            </a:endParaRPr>
          </a:p>
        </p:txBody>
      </p:sp>
      <p:sp>
        <p:nvSpPr>
          <p:cNvPr id="5" name="Content Placeholder 2"/>
          <p:cNvSpPr>
            <a:spLocks noGrp="1"/>
          </p:cNvSpPr>
          <p:nvPr>
            <p:ph idx="1"/>
          </p:nvPr>
        </p:nvSpPr>
        <p:spPr>
          <a:xfrm>
            <a:off x="342705" y="2204166"/>
            <a:ext cx="3801456" cy="2449668"/>
          </a:xfrm>
        </p:spPr>
        <p:txBody>
          <a:bodyPr>
            <a:normAutofit/>
          </a:bodyPr>
          <a:lstStyle/>
          <a:p>
            <a:pPr marL="0" indent="0">
              <a:buNone/>
            </a:pPr>
            <a:r>
              <a:rPr lang="en-US" sz="2000" dirty="0">
                <a:effectLst/>
              </a:rPr>
              <a:t>On 09/12/19 a semi driver struck a bollard with the passenger side trailer tires at the diesel entrance.  </a:t>
            </a:r>
            <a:endParaRPr lang="en-US" dirty="0">
              <a:effectLst/>
            </a:endParaRPr>
          </a:p>
          <a:p>
            <a:pPr marL="0" indent="0">
              <a:buNone/>
            </a:pPr>
            <a:endParaRPr lang="en-US" sz="2000" dirty="0">
              <a:solidFill>
                <a:srgbClr val="FFFF00"/>
              </a:solidFill>
            </a:endParaRPr>
          </a:p>
        </p:txBody>
      </p:sp>
      <p:pic>
        <p:nvPicPr>
          <p:cNvPr id="4" name="Picture 3" descr="A picture containing building, outdoor, yellow, ground&#10;&#10;Description automatically generated">
            <a:extLst>
              <a:ext uri="{FF2B5EF4-FFF2-40B4-BE49-F238E27FC236}">
                <a16:creationId xmlns:a16="http://schemas.microsoft.com/office/drawing/2014/main" id="{B2D06288-DB37-41E0-AC11-57E5631ED4AC}"/>
              </a:ext>
            </a:extLst>
          </p:cNvPr>
          <p:cNvPicPr>
            <a:picLocks noChangeAspect="1"/>
          </p:cNvPicPr>
          <p:nvPr/>
        </p:nvPicPr>
        <p:blipFill>
          <a:blip r:embed="rId2"/>
          <a:stretch>
            <a:fillRect/>
          </a:stretch>
        </p:blipFill>
        <p:spPr>
          <a:xfrm rot="5400000">
            <a:off x="3267820" y="2216662"/>
            <a:ext cx="5656359" cy="3181702"/>
          </a:xfrm>
          <a:prstGeom prst="rect">
            <a:avLst/>
          </a:prstGeom>
        </p:spPr>
      </p:pic>
      <p:pic>
        <p:nvPicPr>
          <p:cNvPr id="7" name="Picture 6" descr="A picture containing building, outdoor&#10;&#10;Description automatically generated">
            <a:extLst>
              <a:ext uri="{FF2B5EF4-FFF2-40B4-BE49-F238E27FC236}">
                <a16:creationId xmlns:a16="http://schemas.microsoft.com/office/drawing/2014/main" id="{A0FDFD0D-5606-4CC5-A968-8DF0F6EDF620}"/>
              </a:ext>
            </a:extLst>
          </p:cNvPr>
          <p:cNvPicPr>
            <a:picLocks noChangeAspect="1"/>
          </p:cNvPicPr>
          <p:nvPr/>
        </p:nvPicPr>
        <p:blipFill>
          <a:blip r:embed="rId3"/>
          <a:stretch>
            <a:fillRect/>
          </a:stretch>
        </p:blipFill>
        <p:spPr>
          <a:xfrm rot="5400000">
            <a:off x="7023356" y="2216661"/>
            <a:ext cx="5656359" cy="3181702"/>
          </a:xfrm>
          <a:prstGeom prst="rect">
            <a:avLst/>
          </a:prstGeom>
        </p:spPr>
      </p:pic>
    </p:spTree>
    <p:extLst>
      <p:ext uri="{BB962C8B-B14F-4D97-AF65-F5344CB8AC3E}">
        <p14:creationId xmlns:p14="http://schemas.microsoft.com/office/powerpoint/2010/main" val="3296995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4" y="159286"/>
            <a:ext cx="10781097"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Customer to Customer vehicle Incident:</a:t>
            </a:r>
          </a:p>
          <a:p>
            <a:endParaRPr lang="en-US" b="1" dirty="0">
              <a:solidFill>
                <a:srgbClr val="FF0000"/>
              </a:solidFill>
            </a:endParaRPr>
          </a:p>
        </p:txBody>
      </p:sp>
      <p:sp>
        <p:nvSpPr>
          <p:cNvPr id="5" name="Content Placeholder 2"/>
          <p:cNvSpPr>
            <a:spLocks noGrp="1"/>
          </p:cNvSpPr>
          <p:nvPr>
            <p:ph idx="1"/>
          </p:nvPr>
        </p:nvSpPr>
        <p:spPr>
          <a:xfrm>
            <a:off x="342704" y="2422321"/>
            <a:ext cx="11729053" cy="1612784"/>
          </a:xfrm>
        </p:spPr>
        <p:txBody>
          <a:bodyPr>
            <a:normAutofit/>
          </a:bodyPr>
          <a:lstStyle/>
          <a:p>
            <a:pPr marL="0" indent="0">
              <a:buNone/>
            </a:pPr>
            <a:r>
              <a:rPr lang="en-US" dirty="0">
                <a:effectLst/>
              </a:rPr>
              <a:t>On 09/13/19 a customer struck another customer vehicle in the FM parking lot.  The at fault customer drove off.  The other customer called the Sheriffs and filed a police report.</a:t>
            </a:r>
          </a:p>
          <a:p>
            <a:pPr marL="0" indent="0">
              <a:buNone/>
            </a:pPr>
            <a:endParaRPr lang="en-US" sz="2000" dirty="0">
              <a:solidFill>
                <a:srgbClr val="FFFF00"/>
              </a:solidFill>
              <a:effectLst/>
            </a:endParaRPr>
          </a:p>
          <a:p>
            <a:pPr marL="0" indent="0">
              <a:buNone/>
            </a:pPr>
            <a:endParaRPr lang="en-US" sz="2000" dirty="0">
              <a:solidFill>
                <a:srgbClr val="FFFF00"/>
              </a:solidFill>
            </a:endParaRPr>
          </a:p>
        </p:txBody>
      </p:sp>
    </p:spTree>
    <p:extLst>
      <p:ext uri="{BB962C8B-B14F-4D97-AF65-F5344CB8AC3E}">
        <p14:creationId xmlns:p14="http://schemas.microsoft.com/office/powerpoint/2010/main" val="391496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9" y="204353"/>
            <a:ext cx="11627046" cy="6508173"/>
          </a:xfrm>
        </p:spPr>
        <p:txBody>
          <a:bodyPr>
            <a:noAutofit/>
          </a:bodyPr>
          <a:lstStyle/>
          <a:p>
            <a:r>
              <a:rPr lang="en-US" sz="2000" b="1" dirty="0">
                <a:solidFill>
                  <a:schemeClr val="tx1"/>
                </a:solidFill>
              </a:rPr>
              <a:t>Date Range: Jan. 01, 2019 – September 16, 2019</a:t>
            </a:r>
            <a:br>
              <a:rPr lang="en-US" sz="2000" dirty="0">
                <a:solidFill>
                  <a:schemeClr val="tx1"/>
                </a:solidFill>
              </a:rPr>
            </a:br>
            <a:br>
              <a:rPr lang="en-US" sz="2000" dirty="0">
                <a:solidFill>
                  <a:schemeClr val="tx1"/>
                </a:solidFill>
              </a:rPr>
            </a:br>
            <a:r>
              <a:rPr lang="en-US" sz="2000" b="1" dirty="0">
                <a:solidFill>
                  <a:srgbClr val="FFC000"/>
                </a:solidFill>
              </a:rPr>
              <a:t>Company Total Incidents: </a:t>
            </a:r>
            <a:r>
              <a:rPr lang="en-US" sz="2000" b="1" dirty="0">
                <a:solidFill>
                  <a:schemeClr val="tx1"/>
                </a:solidFill>
              </a:rPr>
              <a:t> 130					(Previously 119)</a:t>
            </a:r>
            <a:br>
              <a:rPr lang="en-US" sz="2000" b="1" dirty="0">
                <a:solidFill>
                  <a:schemeClr val="tx1"/>
                </a:solidFill>
              </a:rPr>
            </a:br>
            <a:br>
              <a:rPr lang="en-US" sz="2000" dirty="0">
                <a:solidFill>
                  <a:schemeClr val="tx1"/>
                </a:solidFill>
              </a:rPr>
            </a:br>
            <a:br>
              <a:rPr lang="en-US" sz="2000" dirty="0">
                <a:solidFill>
                  <a:schemeClr val="tx1"/>
                </a:solidFill>
              </a:rPr>
            </a:br>
            <a:r>
              <a:rPr lang="en-US" sz="2000" b="1" dirty="0">
                <a:solidFill>
                  <a:srgbClr val="FFC000"/>
                </a:solidFill>
              </a:rPr>
              <a:t>FuelMart &amp; Subway Total Incidents: </a:t>
            </a:r>
            <a:r>
              <a:rPr lang="en-US" sz="2000" b="1" dirty="0">
                <a:solidFill>
                  <a:schemeClr val="tx1"/>
                </a:solidFill>
              </a:rPr>
              <a:t>68 		</a:t>
            </a:r>
            <a:br>
              <a:rPr lang="en-US" sz="2000" b="1" dirty="0">
                <a:solidFill>
                  <a:schemeClr val="tx1"/>
                </a:solidFill>
              </a:rPr>
            </a:br>
            <a:br>
              <a:rPr lang="en-US" sz="2000" b="1" dirty="0">
                <a:solidFill>
                  <a:schemeClr val="tx1"/>
                </a:solidFill>
              </a:rPr>
            </a:br>
            <a:br>
              <a:rPr lang="en-US" sz="2000" b="1" dirty="0">
                <a:solidFill>
                  <a:schemeClr val="tx1"/>
                </a:solidFill>
              </a:rPr>
            </a:br>
            <a:r>
              <a:rPr lang="en-US" sz="2000" b="1" dirty="0">
                <a:solidFill>
                  <a:srgbClr val="FFC000"/>
                </a:solidFill>
              </a:rPr>
              <a:t>FuelMart &amp; Subway employee injuries Reported:</a:t>
            </a:r>
            <a:r>
              <a:rPr lang="en-US" sz="2000" dirty="0">
                <a:solidFill>
                  <a:srgbClr val="FFC000"/>
                </a:solidFill>
              </a:rPr>
              <a:t> </a:t>
            </a:r>
            <a:r>
              <a:rPr lang="en-US" sz="2000" b="1" dirty="0">
                <a:solidFill>
                  <a:schemeClr val="tx1"/>
                </a:solidFill>
              </a:rPr>
              <a:t>13</a:t>
            </a:r>
            <a:br>
              <a:rPr lang="en-US" sz="2000" b="1" dirty="0">
                <a:solidFill>
                  <a:schemeClr val="tx1"/>
                </a:solidFill>
              </a:rPr>
            </a:br>
            <a:br>
              <a:rPr lang="en-US" sz="2000" b="1" dirty="0">
                <a:solidFill>
                  <a:schemeClr val="tx1"/>
                </a:solidFill>
              </a:rPr>
            </a:br>
            <a:r>
              <a:rPr lang="en-US" sz="2000" b="1" dirty="0">
                <a:solidFill>
                  <a:srgbClr val="FFC000"/>
                </a:solidFill>
              </a:rPr>
              <a:t>FuelMart Property Damage and/or Vehicle Incidents:</a:t>
            </a:r>
            <a:r>
              <a:rPr lang="en-US" sz="2000" b="1" dirty="0">
                <a:solidFill>
                  <a:srgbClr val="FFFF00"/>
                </a:solidFill>
              </a:rPr>
              <a:t> </a:t>
            </a:r>
            <a:r>
              <a:rPr lang="en-US" sz="2000" b="1" dirty="0">
                <a:solidFill>
                  <a:schemeClr val="tx1"/>
                </a:solidFill>
              </a:rPr>
              <a:t>20</a:t>
            </a:r>
            <a:br>
              <a:rPr lang="en-US" sz="2000" b="1" dirty="0">
                <a:solidFill>
                  <a:schemeClr val="tx1"/>
                </a:solidFill>
              </a:rPr>
            </a:br>
            <a:br>
              <a:rPr lang="en-US" sz="2000" b="1" dirty="0">
                <a:solidFill>
                  <a:schemeClr val="tx1"/>
                </a:solidFill>
              </a:rPr>
            </a:br>
            <a:r>
              <a:rPr lang="en-US" sz="2000" b="1" dirty="0">
                <a:solidFill>
                  <a:srgbClr val="FFC000"/>
                </a:solidFill>
              </a:rPr>
              <a:t>FuelMart Customer Spills: </a:t>
            </a:r>
            <a:r>
              <a:rPr lang="en-US" sz="2000" b="1" dirty="0">
                <a:solidFill>
                  <a:schemeClr val="tx1"/>
                </a:solidFill>
              </a:rPr>
              <a:t>12</a:t>
            </a:r>
            <a:br>
              <a:rPr lang="en-US" sz="2000" dirty="0">
                <a:solidFill>
                  <a:schemeClr val="tx1"/>
                </a:solidFill>
              </a:rPr>
            </a:br>
            <a:r>
              <a:rPr lang="en-US" sz="2000" dirty="0">
                <a:solidFill>
                  <a:schemeClr val="tx1"/>
                </a:solidFill>
              </a:rPr>
              <a:t>	(8 at fuel pumps)</a:t>
            </a:r>
            <a:br>
              <a:rPr lang="en-US" sz="2000" dirty="0">
                <a:solidFill>
                  <a:schemeClr val="tx1"/>
                </a:solidFill>
              </a:rPr>
            </a:br>
            <a:br>
              <a:rPr lang="en-US" sz="2000" dirty="0">
                <a:solidFill>
                  <a:schemeClr val="tx1"/>
                </a:solidFill>
              </a:rPr>
            </a:br>
            <a:r>
              <a:rPr lang="en-US" sz="2000" b="1" dirty="0">
                <a:solidFill>
                  <a:srgbClr val="FFC000"/>
                </a:solidFill>
              </a:rPr>
              <a:t>FuelMart &amp; Subway Customer injuries reported: </a:t>
            </a:r>
            <a:r>
              <a:rPr lang="en-US" sz="2000" b="1" dirty="0">
                <a:solidFill>
                  <a:schemeClr val="tx1"/>
                </a:solidFill>
              </a:rPr>
              <a:t>18</a:t>
            </a:r>
            <a:br>
              <a:rPr lang="en-US" sz="2000" b="1" dirty="0">
                <a:solidFill>
                  <a:schemeClr val="tx1"/>
                </a:solidFill>
              </a:rPr>
            </a:br>
            <a:br>
              <a:rPr lang="en-US" sz="2000" b="1" dirty="0">
                <a:solidFill>
                  <a:schemeClr val="tx1"/>
                </a:solidFill>
              </a:rPr>
            </a:br>
            <a:r>
              <a:rPr lang="en-US" sz="2000" b="1" dirty="0">
                <a:solidFill>
                  <a:srgbClr val="FFC000"/>
                </a:solidFill>
              </a:rPr>
              <a:t>Other Incidents:</a:t>
            </a:r>
            <a:r>
              <a:rPr lang="en-US" sz="2000" b="1" dirty="0">
                <a:solidFill>
                  <a:srgbClr val="FF0000"/>
                </a:solidFill>
              </a:rPr>
              <a:t> </a:t>
            </a:r>
            <a:r>
              <a:rPr lang="en-US" sz="2000" b="1" dirty="0">
                <a:solidFill>
                  <a:schemeClr val="tx1"/>
                </a:solidFill>
              </a:rPr>
              <a:t>5</a:t>
            </a:r>
          </a:p>
        </p:txBody>
      </p:sp>
    </p:spTree>
    <p:extLst>
      <p:ext uri="{BB962C8B-B14F-4D97-AF65-F5344CB8AC3E}">
        <p14:creationId xmlns:p14="http://schemas.microsoft.com/office/powerpoint/2010/main" val="323226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Safety Reminders</a:t>
            </a:r>
            <a:br>
              <a:rPr lang="en-US" b="1" dirty="0">
                <a:ln w="3175" cmpd="sng">
                  <a:solidFill>
                    <a:srgbClr val="FF0000"/>
                  </a:solidFill>
                </a:ln>
                <a:solidFill>
                  <a:srgbClr val="FF0000"/>
                </a:solidFill>
              </a:rPr>
            </a:br>
            <a:endParaRPr lang="en-US" sz="2400" dirty="0">
              <a:solidFill>
                <a:schemeClr val="tx1"/>
              </a:solidFill>
            </a:endParaRPr>
          </a:p>
        </p:txBody>
      </p:sp>
    </p:spTree>
    <p:extLst>
      <p:ext uri="{BB962C8B-B14F-4D97-AF65-F5344CB8AC3E}">
        <p14:creationId xmlns:p14="http://schemas.microsoft.com/office/powerpoint/2010/main" val="3983705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serverv\redirect$\phillip\Desktop\IMG_09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566" y="490039"/>
            <a:ext cx="4490270" cy="59870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509154" y="413774"/>
            <a:ext cx="5694218" cy="3117274"/>
          </a:xfrm>
          <a:prstGeom prst="rect">
            <a:avLst/>
          </a:prstGeom>
        </p:spPr>
        <p:txBody>
          <a:bodyPr>
            <a:no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r>
              <a:rPr lang="en-US" sz="3600" dirty="0">
                <a:solidFill>
                  <a:schemeClr val="tx1"/>
                </a:solidFill>
              </a:rPr>
              <a:t>Injury Packets</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spTree>
    <p:extLst>
      <p:ext uri="{BB962C8B-B14F-4D97-AF65-F5344CB8AC3E}">
        <p14:creationId xmlns:p14="http://schemas.microsoft.com/office/powerpoint/2010/main" val="98437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5D6AB-1E0C-437C-84DE-11DCEEC5B753}"/>
              </a:ext>
            </a:extLst>
          </p:cNvPr>
          <p:cNvPicPr>
            <a:picLocks noChangeAspect="1"/>
          </p:cNvPicPr>
          <p:nvPr/>
        </p:nvPicPr>
        <p:blipFill>
          <a:blip r:embed="rId2"/>
          <a:stretch>
            <a:fillRect/>
          </a:stretch>
        </p:blipFill>
        <p:spPr>
          <a:xfrm>
            <a:off x="6583685" y="1549415"/>
            <a:ext cx="4999646" cy="5039644"/>
          </a:xfrm>
          <a:prstGeom prst="rect">
            <a:avLst/>
          </a:prstGeom>
        </p:spPr>
      </p:pic>
      <p:pic>
        <p:nvPicPr>
          <p:cNvPr id="4" name="Picture 3">
            <a:extLst>
              <a:ext uri="{FF2B5EF4-FFF2-40B4-BE49-F238E27FC236}">
                <a16:creationId xmlns:a16="http://schemas.microsoft.com/office/drawing/2014/main" id="{7736998C-F281-4D70-B4F5-7CC2F430C284}"/>
              </a:ext>
            </a:extLst>
          </p:cNvPr>
          <p:cNvPicPr>
            <a:picLocks noChangeAspect="1"/>
          </p:cNvPicPr>
          <p:nvPr/>
        </p:nvPicPr>
        <p:blipFill>
          <a:blip r:embed="rId3"/>
          <a:stretch>
            <a:fillRect/>
          </a:stretch>
        </p:blipFill>
        <p:spPr>
          <a:xfrm>
            <a:off x="475129" y="1549415"/>
            <a:ext cx="5133188" cy="5039644"/>
          </a:xfrm>
          <a:prstGeom prst="rect">
            <a:avLst/>
          </a:prstGeom>
        </p:spPr>
      </p:pic>
      <p:sp>
        <p:nvSpPr>
          <p:cNvPr id="6" name="Title 1">
            <a:extLst>
              <a:ext uri="{FF2B5EF4-FFF2-40B4-BE49-F238E27FC236}">
                <a16:creationId xmlns:a16="http://schemas.microsoft.com/office/drawing/2014/main" id="{29C06BD9-D311-41D4-AD0D-9BC607C72739}"/>
              </a:ext>
            </a:extLst>
          </p:cNvPr>
          <p:cNvSpPr txBox="1">
            <a:spLocks/>
          </p:cNvSpPr>
          <p:nvPr/>
        </p:nvSpPr>
        <p:spPr>
          <a:xfrm>
            <a:off x="391239" y="548692"/>
            <a:ext cx="1126549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tx1"/>
                </a:solidFill>
              </a:rPr>
              <a:t>Updated Forms – Injury packets, </a:t>
            </a:r>
          </a:p>
          <a:p>
            <a:r>
              <a:rPr lang="en-US" sz="2400" b="1" dirty="0">
                <a:solidFill>
                  <a:schemeClr val="tx1"/>
                </a:solidFill>
              </a:rPr>
              <a:t>revision date 03/19/2019</a:t>
            </a:r>
          </a:p>
          <a:p>
            <a:endParaRPr lang="en-US" b="1" dirty="0">
              <a:solidFill>
                <a:srgbClr val="FF0000"/>
              </a:solidFill>
            </a:endParaRPr>
          </a:p>
        </p:txBody>
      </p:sp>
    </p:spTree>
    <p:extLst>
      <p:ext uri="{BB962C8B-B14F-4D97-AF65-F5344CB8AC3E}">
        <p14:creationId xmlns:p14="http://schemas.microsoft.com/office/powerpoint/2010/main" val="316389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24" y="307319"/>
            <a:ext cx="5695176" cy="1905000"/>
          </a:xfrm>
        </p:spPr>
        <p:txBody>
          <a:bodyPr>
            <a:normAutofit/>
          </a:bodyPr>
          <a:lstStyle/>
          <a:p>
            <a:r>
              <a:rPr lang="en-US" sz="3600" dirty="0"/>
              <a:t>Ohio Injury Packet Contents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981" y="84294"/>
            <a:ext cx="4930804" cy="65744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6" y="1973766"/>
            <a:ext cx="5897757" cy="4423317"/>
          </a:xfrm>
          <a:prstGeom prst="rect">
            <a:avLst/>
          </a:prstGeom>
        </p:spPr>
      </p:pic>
    </p:spTree>
    <p:extLst>
      <p:ext uri="{BB962C8B-B14F-4D97-AF65-F5344CB8AC3E}">
        <p14:creationId xmlns:p14="http://schemas.microsoft.com/office/powerpoint/2010/main" val="254915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3018" y="-315263"/>
            <a:ext cx="5694218" cy="1257301"/>
          </a:xfrm>
          <a:prstGeom prst="rect">
            <a:avLst/>
          </a:prstGeom>
        </p:spPr>
        <p:txBody>
          <a:bodyPr>
            <a:no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r>
              <a:rPr lang="en-US" sz="3600" dirty="0">
                <a:solidFill>
                  <a:schemeClr val="tx1"/>
                </a:solidFill>
              </a:rPr>
              <a:t>non-Ohio Injury Packet Contents</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694" y="125764"/>
            <a:ext cx="4876334" cy="6501778"/>
          </a:xfrm>
          <a:prstGeom prst="rect">
            <a:avLst/>
          </a:prstGeom>
        </p:spPr>
      </p:pic>
      <p:pic>
        <p:nvPicPr>
          <p:cNvPr id="1026" name="Picture 2" descr="96756504331243017745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18" y="2572213"/>
            <a:ext cx="5551966" cy="41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71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6A6809-4225-42AC-B927-48D14BACA728}"/>
              </a:ext>
            </a:extLst>
          </p:cNvPr>
          <p:cNvSpPr/>
          <p:nvPr/>
        </p:nvSpPr>
        <p:spPr>
          <a:xfrm>
            <a:off x="585120" y="526301"/>
            <a:ext cx="5510880" cy="584775"/>
          </a:xfrm>
          <a:prstGeom prst="rect">
            <a:avLst/>
          </a:prstGeom>
        </p:spPr>
        <p:txBody>
          <a:bodyPr wrap="square">
            <a:spAutoFit/>
          </a:bodyPr>
          <a:lstStyle/>
          <a:p>
            <a:r>
              <a:rPr lang="en-US" sz="3200" b="1">
                <a:solidFill>
                  <a:srgbClr val="FF0000"/>
                </a:solidFill>
              </a:rPr>
              <a:t>August </a:t>
            </a:r>
            <a:r>
              <a:rPr lang="en-US" sz="3200" b="1" dirty="0">
                <a:solidFill>
                  <a:srgbClr val="FF0000"/>
                </a:solidFill>
              </a:rPr>
              <a:t>2019 Review:</a:t>
            </a:r>
          </a:p>
        </p:txBody>
      </p:sp>
      <p:sp>
        <p:nvSpPr>
          <p:cNvPr id="3" name="Rectangle 2">
            <a:extLst>
              <a:ext uri="{FF2B5EF4-FFF2-40B4-BE49-F238E27FC236}">
                <a16:creationId xmlns:a16="http://schemas.microsoft.com/office/drawing/2014/main" id="{CCD34E54-6C58-4F62-A1EE-646B7B349BD8}"/>
              </a:ext>
            </a:extLst>
          </p:cNvPr>
          <p:cNvSpPr/>
          <p:nvPr/>
        </p:nvSpPr>
        <p:spPr>
          <a:xfrm>
            <a:off x="713622" y="2002762"/>
            <a:ext cx="6870025" cy="1015663"/>
          </a:xfrm>
          <a:prstGeom prst="rect">
            <a:avLst/>
          </a:prstGeom>
        </p:spPr>
        <p:txBody>
          <a:bodyPr wrap="square">
            <a:spAutoFit/>
          </a:bodyPr>
          <a:lstStyle/>
          <a:p>
            <a:pPr marL="285750" indent="-285750">
              <a:buFont typeface="Arial" panose="020B0604020202020204" pitchFamily="34" charset="0"/>
              <a:buChar char="•"/>
            </a:pPr>
            <a:r>
              <a:rPr lang="en-US" sz="2000" dirty="0"/>
              <a:t>Safety Topic – School Zone Safety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 open safety concerns or suggestions</a:t>
            </a:r>
          </a:p>
        </p:txBody>
      </p:sp>
    </p:spTree>
    <p:extLst>
      <p:ext uri="{BB962C8B-B14F-4D97-AF65-F5344CB8AC3E}">
        <p14:creationId xmlns:p14="http://schemas.microsoft.com/office/powerpoint/2010/main" val="278745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Injury packets!!</a:t>
            </a:r>
          </a:p>
        </p:txBody>
      </p:sp>
      <p:sp>
        <p:nvSpPr>
          <p:cNvPr id="3" name="Content Placeholder 2"/>
          <p:cNvSpPr>
            <a:spLocks noGrp="1"/>
          </p:cNvSpPr>
          <p:nvPr>
            <p:ph idx="1"/>
          </p:nvPr>
        </p:nvSpPr>
        <p:spPr>
          <a:xfrm>
            <a:off x="1141413" y="2078183"/>
            <a:ext cx="9905998" cy="4322618"/>
          </a:xfrm>
        </p:spPr>
        <p:txBody>
          <a:bodyPr>
            <a:normAutofit/>
          </a:bodyPr>
          <a:lstStyle/>
          <a:p>
            <a:r>
              <a:rPr lang="en-US" sz="2400" dirty="0"/>
              <a:t>Do all employees know what injury packets are?</a:t>
            </a:r>
          </a:p>
          <a:p>
            <a:r>
              <a:rPr lang="en-US" sz="2400" dirty="0"/>
              <a:t>Does your facility have five injury packets?</a:t>
            </a:r>
          </a:p>
          <a:p>
            <a:r>
              <a:rPr lang="en-US" sz="2400" dirty="0"/>
              <a:t>Are they hanging on the wall?</a:t>
            </a:r>
          </a:p>
          <a:p>
            <a:r>
              <a:rPr lang="en-US" sz="2400" dirty="0"/>
              <a:t>Are they accessible to all employees at all times (day and night – if your 24/7 operation)?</a:t>
            </a:r>
          </a:p>
          <a:p>
            <a:r>
              <a:rPr lang="en-US" sz="2400" dirty="0"/>
              <a:t>Does each packet contain all the required paperwork?</a:t>
            </a:r>
          </a:p>
          <a:p>
            <a:endParaRPr lang="en-US" dirty="0"/>
          </a:p>
        </p:txBody>
      </p:sp>
    </p:spTree>
    <p:extLst>
      <p:ext uri="{BB962C8B-B14F-4D97-AF65-F5344CB8AC3E}">
        <p14:creationId xmlns:p14="http://schemas.microsoft.com/office/powerpoint/2010/main" val="384657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850" y="206929"/>
            <a:ext cx="9905998" cy="850084"/>
          </a:xfrm>
        </p:spPr>
        <p:txBody>
          <a:bodyPr/>
          <a:lstStyle/>
          <a:p>
            <a:r>
              <a:rPr lang="en-US" b="1" dirty="0">
                <a:solidFill>
                  <a:srgbClr val="FF0000"/>
                </a:solidFill>
              </a:rPr>
              <a:t>FM &amp; Subway Incident Guide</a:t>
            </a:r>
          </a:p>
        </p:txBody>
      </p:sp>
      <p:sp>
        <p:nvSpPr>
          <p:cNvPr id="3" name="Content Placeholder 2"/>
          <p:cNvSpPr>
            <a:spLocks noGrp="1"/>
          </p:cNvSpPr>
          <p:nvPr>
            <p:ph idx="1"/>
          </p:nvPr>
        </p:nvSpPr>
        <p:spPr>
          <a:xfrm>
            <a:off x="1141413" y="897622"/>
            <a:ext cx="9905998" cy="5960378"/>
          </a:xfrm>
        </p:spPr>
        <p:txBody>
          <a:bodyPr>
            <a:normAutofit fontScale="77500" lnSpcReduction="20000"/>
          </a:bodyPr>
          <a:lstStyle/>
          <a:p>
            <a:pPr marL="0" indent="0" fontAlgn="t">
              <a:buNone/>
            </a:pPr>
            <a:endParaRPr lang="en-US" dirty="0">
              <a:effectLst/>
            </a:endParaRPr>
          </a:p>
          <a:p>
            <a:pPr marL="0" indent="0" fontAlgn="t">
              <a:buNone/>
            </a:pPr>
            <a:r>
              <a:rPr lang="en-US" dirty="0">
                <a:effectLst/>
              </a:rPr>
              <a:t>Onsite employees will use the following incident procedures.  Every incident is unique with its own challenges so procedures will vary including additional procedures provided by the Safety Dept. when the call is made to notify Phillip Le Claire of the incident.  Some steps may occur at the same time.</a:t>
            </a:r>
          </a:p>
          <a:p>
            <a:pPr marL="0" indent="0" fontAlgn="t">
              <a:buNone/>
            </a:pPr>
            <a:endParaRPr lang="en-US" b="1" dirty="0">
              <a:effectLst/>
            </a:endParaRPr>
          </a:p>
          <a:p>
            <a:pPr marL="0" indent="0" fontAlgn="t">
              <a:buNone/>
            </a:pPr>
            <a:r>
              <a:rPr lang="en-US" b="1" dirty="0">
                <a:effectLst/>
              </a:rPr>
              <a:t>Phone Numbers:</a:t>
            </a:r>
            <a:endParaRPr lang="en-US" dirty="0">
              <a:effectLst/>
            </a:endParaRPr>
          </a:p>
          <a:p>
            <a:pPr marL="0" indent="0">
              <a:buNone/>
            </a:pPr>
            <a:r>
              <a:rPr lang="en-US" dirty="0">
                <a:effectLst/>
              </a:rPr>
              <a:t>Phillip Le Claire, Safety Director				330-317-6475</a:t>
            </a:r>
            <a:endParaRPr lang="en-US" sz="1800" dirty="0">
              <a:effectLst/>
            </a:endParaRPr>
          </a:p>
          <a:p>
            <a:pPr marL="0" indent="0">
              <a:buNone/>
            </a:pPr>
            <a:r>
              <a:rPr lang="en-US" dirty="0">
                <a:effectLst/>
              </a:rPr>
              <a:t>Joel Teague, VP of Retail Operations			330-804-9083</a:t>
            </a:r>
            <a:endParaRPr lang="en-US" sz="1800" dirty="0">
              <a:effectLst/>
            </a:endParaRPr>
          </a:p>
          <a:p>
            <a:pPr marL="0" indent="0">
              <a:buNone/>
            </a:pPr>
            <a:r>
              <a:rPr lang="en-US" dirty="0">
                <a:effectLst/>
              </a:rPr>
              <a:t>Haley Ahrendt, Director of Retail Operations</a:t>
            </a:r>
            <a:r>
              <a:rPr lang="en-US" sz="1800" dirty="0">
                <a:effectLst/>
              </a:rPr>
              <a:t>	</a:t>
            </a:r>
            <a:r>
              <a:rPr lang="en-US" dirty="0">
                <a:effectLst/>
              </a:rPr>
              <a:t>330-465-6360</a:t>
            </a:r>
            <a:endParaRPr lang="en-US" sz="1800" dirty="0">
              <a:effectLst/>
            </a:endParaRPr>
          </a:p>
          <a:p>
            <a:pPr marL="0" indent="0">
              <a:buNone/>
            </a:pPr>
            <a:r>
              <a:rPr lang="en-US" dirty="0">
                <a:effectLst/>
              </a:rPr>
              <a:t>Pat Conley, Payroll						330-804-9098	</a:t>
            </a:r>
          </a:p>
          <a:p>
            <a:pPr marL="0" indent="0" fontAlgn="t">
              <a:buNone/>
            </a:pPr>
            <a:endParaRPr lang="en-US" b="1" dirty="0">
              <a:effectLst/>
            </a:endParaRPr>
          </a:p>
          <a:p>
            <a:pPr marL="0" indent="0" fontAlgn="t">
              <a:buNone/>
            </a:pPr>
            <a:r>
              <a:rPr lang="en-US" b="1" dirty="0">
                <a:effectLst/>
              </a:rPr>
              <a:t>Pre-Planning</a:t>
            </a:r>
            <a:endParaRPr lang="en-US" dirty="0">
              <a:effectLst/>
            </a:endParaRPr>
          </a:p>
          <a:p>
            <a:pPr marL="0" indent="0" fontAlgn="t">
              <a:buNone/>
            </a:pPr>
            <a:r>
              <a:rPr lang="en-US" dirty="0">
                <a:effectLst/>
              </a:rPr>
              <a:t>Pre-planning items for emergency incidents (vehicle incidents, spills, employee work related injuries, and property damage):</a:t>
            </a:r>
          </a:p>
          <a:p>
            <a:pPr marL="0" lvl="0" indent="0" fontAlgn="t">
              <a:buNone/>
            </a:pPr>
            <a:r>
              <a:rPr lang="en-US" dirty="0">
                <a:effectLst/>
              </a:rPr>
              <a:t>Ensure all employees are knowledgeable.  Include incident guide as part of new hire training.</a:t>
            </a:r>
            <a:endParaRPr lang="en-US" sz="1800" dirty="0">
              <a:effectLst/>
            </a:endParaRPr>
          </a:p>
          <a:p>
            <a:pPr marL="0" lvl="0" indent="0" fontAlgn="t">
              <a:buNone/>
            </a:pPr>
            <a:r>
              <a:rPr lang="en-US" dirty="0">
                <a:effectLst/>
              </a:rPr>
              <a:t>Ensure location has spill pads, yellow caution tape, and oil dry onsite and all employees know where the supplies are located.</a:t>
            </a:r>
            <a:endParaRPr lang="en-US" sz="1800" dirty="0">
              <a:effectLst/>
            </a:endParaRPr>
          </a:p>
          <a:p>
            <a:pPr marL="0" lvl="0" indent="0" fontAlgn="t">
              <a:buNone/>
            </a:pPr>
            <a:r>
              <a:rPr lang="en-US" dirty="0">
                <a:effectLst/>
              </a:rPr>
              <a:t>Notify the Phillip Le Claire if you need additional spill pads.</a:t>
            </a:r>
            <a:endParaRPr lang="en-US" sz="1600" dirty="0">
              <a:effectLst/>
            </a:endParaRPr>
          </a:p>
          <a:p>
            <a:pPr marL="0" lvl="0" indent="0" fontAlgn="t">
              <a:buNone/>
            </a:pPr>
            <a:r>
              <a:rPr lang="en-US" dirty="0">
                <a:effectLst/>
              </a:rPr>
              <a:t>Make sure you have reflective safety vests easily available to all employees at all times of the day.</a:t>
            </a:r>
            <a:endParaRPr lang="en-US" sz="1800" dirty="0">
              <a:effectLst/>
            </a:endParaRPr>
          </a:p>
          <a:p>
            <a:endParaRPr lang="en-US" dirty="0"/>
          </a:p>
        </p:txBody>
      </p:sp>
    </p:spTree>
    <p:extLst>
      <p:ext uri="{BB962C8B-B14F-4D97-AF65-F5344CB8AC3E}">
        <p14:creationId xmlns:p14="http://schemas.microsoft.com/office/powerpoint/2010/main" val="305452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057" y="175552"/>
            <a:ext cx="8686800" cy="1359551"/>
          </a:xfrm>
        </p:spPr>
        <p:txBody>
          <a:bodyPr>
            <a:normAutofit/>
          </a:bodyPr>
          <a:lstStyle/>
          <a:p>
            <a:pPr algn="ctr"/>
            <a:r>
              <a:rPr lang="en-US" b="1" dirty="0">
                <a:ln w="3175" cmpd="sng">
                  <a:solidFill>
                    <a:srgbClr val="FF0000"/>
                  </a:solidFill>
                </a:ln>
                <a:solidFill>
                  <a:srgbClr val="FF0000"/>
                </a:solidFill>
              </a:rPr>
              <a:t>Open Floor</a:t>
            </a:r>
            <a:br>
              <a:rPr lang="en-US" b="1" dirty="0">
                <a:ln w="3175" cmpd="sng">
                  <a:solidFill>
                    <a:srgbClr val="FF0000"/>
                  </a:solidFill>
                </a:ln>
                <a:solidFill>
                  <a:srgbClr val="FF0000"/>
                </a:solidFill>
              </a:rPr>
            </a:br>
            <a:r>
              <a:rPr lang="en-US" b="1" dirty="0">
                <a:ln w="3175" cmpd="sng">
                  <a:solidFill>
                    <a:srgbClr val="FF0000"/>
                  </a:solidFill>
                </a:ln>
                <a:solidFill>
                  <a:srgbClr val="FF0000"/>
                </a:solidFill>
              </a:rPr>
              <a:t>Safety Questions / Concerns</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767078" y="6146462"/>
            <a:ext cx="9776332" cy="604342"/>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Next Safety Committee Meeting is Wednesday, Oct. 16, 2019 at 2:00 PM Eastern</a:t>
            </a:r>
          </a:p>
          <a:p>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AF048030-567D-4168-B57A-89794E58DF00}"/>
              </a:ext>
            </a:extLst>
          </p:cNvPr>
          <p:cNvPicPr>
            <a:picLocks noChangeAspect="1"/>
          </p:cNvPicPr>
          <p:nvPr/>
        </p:nvPicPr>
        <p:blipFill>
          <a:blip r:embed="rId2"/>
          <a:stretch>
            <a:fillRect/>
          </a:stretch>
        </p:blipFill>
        <p:spPr>
          <a:xfrm>
            <a:off x="3881943" y="1692494"/>
            <a:ext cx="3810000" cy="4305300"/>
          </a:xfrm>
          <a:prstGeom prst="rect">
            <a:avLst/>
          </a:prstGeom>
        </p:spPr>
      </p:pic>
    </p:spTree>
    <p:extLst>
      <p:ext uri="{BB962C8B-B14F-4D97-AF65-F5344CB8AC3E}">
        <p14:creationId xmlns:p14="http://schemas.microsoft.com/office/powerpoint/2010/main" val="43746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486456"/>
            <a:ext cx="1001769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Safety Dept. Personnel:</a:t>
            </a:r>
          </a:p>
          <a:p>
            <a:endParaRPr lang="en-US" b="1" dirty="0">
              <a:solidFill>
                <a:srgbClr val="FF0000"/>
              </a:solidFill>
            </a:endParaRPr>
          </a:p>
        </p:txBody>
      </p:sp>
      <p:sp>
        <p:nvSpPr>
          <p:cNvPr id="5" name="Content Placeholder 2"/>
          <p:cNvSpPr>
            <a:spLocks noGrp="1"/>
          </p:cNvSpPr>
          <p:nvPr>
            <p:ph idx="1"/>
          </p:nvPr>
        </p:nvSpPr>
        <p:spPr>
          <a:xfrm>
            <a:off x="342705" y="1347056"/>
            <a:ext cx="5064209" cy="3713215"/>
          </a:xfrm>
        </p:spPr>
        <p:txBody>
          <a:bodyPr>
            <a:normAutofit/>
          </a:bodyPr>
          <a:lstStyle/>
          <a:p>
            <a:pPr marL="0" indent="0">
              <a:buNone/>
            </a:pPr>
            <a:endParaRPr lang="en-US" sz="2000" dirty="0">
              <a:effectLst/>
            </a:endParaRPr>
          </a:p>
          <a:p>
            <a:pPr marL="0" indent="0">
              <a:buNone/>
            </a:pPr>
            <a:r>
              <a:rPr lang="en-US" sz="2000" dirty="0">
                <a:effectLst/>
              </a:rPr>
              <a:t>Lisa Hamilton (</a:t>
            </a:r>
            <a:r>
              <a:rPr lang="en-US" sz="2000" dirty="0">
                <a:effectLst/>
                <a:hlinkClick r:id="rId2"/>
              </a:rPr>
              <a:t>lisa@portspetro.com</a:t>
            </a:r>
            <a:r>
              <a:rPr lang="en-US" sz="2000" dirty="0">
                <a:effectLst/>
              </a:rPr>
              <a:t>) joined the safety dept. on Monday, Sept. 16, 2019.</a:t>
            </a:r>
          </a:p>
          <a:p>
            <a:pPr marL="0" indent="0">
              <a:buNone/>
            </a:pPr>
            <a:endParaRPr lang="en-US" sz="2000" dirty="0">
              <a:effectLst/>
            </a:endParaRPr>
          </a:p>
        </p:txBody>
      </p:sp>
      <p:pic>
        <p:nvPicPr>
          <p:cNvPr id="1026" name="Picture 2" descr="ddbc814c-64b8-4ee6-984d-125a15304f51@namprd16">
            <a:extLst>
              <a:ext uri="{FF2B5EF4-FFF2-40B4-BE49-F238E27FC236}">
                <a16:creationId xmlns:a16="http://schemas.microsoft.com/office/drawing/2014/main" id="{58A74851-790C-4F61-999F-C7A728BFD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124" y="726684"/>
            <a:ext cx="3575317" cy="552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23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486456"/>
            <a:ext cx="1001769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FuelMart Insurance Audits:</a:t>
            </a:r>
          </a:p>
          <a:p>
            <a:endParaRPr lang="en-US" b="1" dirty="0">
              <a:solidFill>
                <a:srgbClr val="FF0000"/>
              </a:solidFill>
            </a:endParaRPr>
          </a:p>
        </p:txBody>
      </p:sp>
      <p:sp>
        <p:nvSpPr>
          <p:cNvPr id="5" name="Content Placeholder 2"/>
          <p:cNvSpPr>
            <a:spLocks noGrp="1"/>
          </p:cNvSpPr>
          <p:nvPr>
            <p:ph idx="1"/>
          </p:nvPr>
        </p:nvSpPr>
        <p:spPr>
          <a:xfrm>
            <a:off x="342705" y="1347056"/>
            <a:ext cx="11267658" cy="5322191"/>
          </a:xfrm>
        </p:spPr>
        <p:txBody>
          <a:bodyPr>
            <a:normAutofit/>
          </a:bodyPr>
          <a:lstStyle/>
          <a:p>
            <a:pPr marL="0" indent="0">
              <a:buNone/>
            </a:pPr>
            <a:endParaRPr lang="en-US" sz="2000" dirty="0">
              <a:effectLst/>
            </a:endParaRPr>
          </a:p>
          <a:p>
            <a:pPr marL="0" indent="0">
              <a:buNone/>
            </a:pPr>
            <a:r>
              <a:rPr lang="en-US" sz="2000" dirty="0">
                <a:effectLst/>
              </a:rPr>
              <a:t>In 2019 five FuelMart locations have had insurance building audits.</a:t>
            </a:r>
          </a:p>
          <a:p>
            <a:pPr marL="0" indent="0">
              <a:buNone/>
            </a:pPr>
            <a:endParaRPr lang="en-US" sz="2000" dirty="0">
              <a:effectLst/>
            </a:endParaRPr>
          </a:p>
          <a:p>
            <a:pPr marL="0" indent="0">
              <a:buNone/>
            </a:pPr>
            <a:r>
              <a:rPr lang="en-US" sz="2000" dirty="0">
                <a:effectLst/>
              </a:rPr>
              <a:t>Insurance auditors have been focused on:</a:t>
            </a:r>
          </a:p>
          <a:p>
            <a:pPr marL="0" indent="0">
              <a:buNone/>
            </a:pPr>
            <a:endParaRPr lang="en-US" sz="2000" dirty="0">
              <a:effectLst/>
            </a:endParaRPr>
          </a:p>
          <a:p>
            <a:pPr lvl="0"/>
            <a:r>
              <a:rPr lang="en-US" dirty="0">
                <a:effectLst/>
              </a:rPr>
              <a:t>Annual fire extinguisher inspections are current</a:t>
            </a:r>
          </a:p>
          <a:p>
            <a:pPr lvl="0"/>
            <a:r>
              <a:rPr lang="en-US" dirty="0">
                <a:effectLst/>
              </a:rPr>
              <a:t>If equipped, annual fire suppression systems (sprinkler &amp; standpipe) inspections are current</a:t>
            </a:r>
          </a:p>
          <a:p>
            <a:pPr lvl="0"/>
            <a:r>
              <a:rPr lang="en-US" dirty="0">
                <a:effectLst/>
              </a:rPr>
              <a:t>If equipped, emergency lighting working properly (illuminates)</a:t>
            </a:r>
          </a:p>
          <a:p>
            <a:pPr lvl="0"/>
            <a:r>
              <a:rPr lang="en-US" dirty="0">
                <a:effectLst/>
              </a:rPr>
              <a:t>Trip hazards such as potholes in parking lot, broken or crumbling sidewalks, uneven floors</a:t>
            </a:r>
          </a:p>
          <a:p>
            <a:pPr lvl="0"/>
            <a:r>
              <a:rPr lang="en-US" dirty="0">
                <a:effectLst/>
              </a:rPr>
              <a:t>Building in good repair - No building material missing such as siding, trim, etc.</a:t>
            </a:r>
          </a:p>
          <a:p>
            <a:pPr lvl="0"/>
            <a:r>
              <a:rPr lang="en-US" dirty="0">
                <a:effectLst/>
              </a:rPr>
              <a:t>Bathrooms properly working, no water leaks, no broken mirrors, etc.</a:t>
            </a:r>
          </a:p>
          <a:p>
            <a:pPr marL="0" indent="0">
              <a:buNone/>
            </a:pPr>
            <a:endParaRPr lang="en-US" sz="2000" dirty="0">
              <a:effectLst/>
            </a:endParaRPr>
          </a:p>
          <a:p>
            <a:pPr marL="0" indent="0">
              <a:buNone/>
            </a:pPr>
            <a:endParaRPr lang="en-US" sz="2000" dirty="0">
              <a:effectLst/>
            </a:endParaRPr>
          </a:p>
        </p:txBody>
      </p:sp>
    </p:spTree>
    <p:extLst>
      <p:ext uri="{BB962C8B-B14F-4D97-AF65-F5344CB8AC3E}">
        <p14:creationId xmlns:p14="http://schemas.microsoft.com/office/powerpoint/2010/main" val="319099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486456"/>
            <a:ext cx="1001769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Employee Concerns:</a:t>
            </a:r>
          </a:p>
          <a:p>
            <a:endParaRPr lang="en-US" b="1" dirty="0">
              <a:solidFill>
                <a:srgbClr val="FF0000"/>
              </a:solidFill>
            </a:endParaRPr>
          </a:p>
        </p:txBody>
      </p:sp>
      <p:sp>
        <p:nvSpPr>
          <p:cNvPr id="5" name="Content Placeholder 2"/>
          <p:cNvSpPr>
            <a:spLocks noGrp="1"/>
          </p:cNvSpPr>
          <p:nvPr>
            <p:ph idx="1"/>
          </p:nvPr>
        </p:nvSpPr>
        <p:spPr>
          <a:xfrm>
            <a:off x="502503" y="1346012"/>
            <a:ext cx="4149396" cy="4165976"/>
          </a:xfrm>
        </p:spPr>
        <p:txBody>
          <a:bodyPr>
            <a:normAutofit/>
          </a:bodyPr>
          <a:lstStyle/>
          <a:p>
            <a:pPr marL="0" indent="0">
              <a:buNone/>
            </a:pPr>
            <a:endParaRPr lang="en-US" sz="2000" dirty="0">
              <a:effectLst/>
            </a:endParaRPr>
          </a:p>
          <a:p>
            <a:pPr marL="0" indent="0">
              <a:buNone/>
            </a:pPr>
            <a:r>
              <a:rPr lang="en-US" sz="2000" dirty="0">
                <a:effectLst/>
              </a:rPr>
              <a:t>FM 782 on 09/08/19 a fuel delivery driver noticed the tank cover was cracked and reported it.</a:t>
            </a:r>
          </a:p>
          <a:p>
            <a:pPr marL="0" indent="0">
              <a:buNone/>
            </a:pPr>
            <a:endParaRPr lang="en-US" sz="2000" dirty="0">
              <a:effectLst/>
            </a:endParaRPr>
          </a:p>
        </p:txBody>
      </p:sp>
      <p:pic>
        <p:nvPicPr>
          <p:cNvPr id="4" name="Picture 3" descr="A picture containing ground, bicycle&#10;&#10;Description automatically generated">
            <a:extLst>
              <a:ext uri="{FF2B5EF4-FFF2-40B4-BE49-F238E27FC236}">
                <a16:creationId xmlns:a16="http://schemas.microsoft.com/office/drawing/2014/main" id="{65214EF1-01D7-4461-9C3D-E57D7AA57B82}"/>
              </a:ext>
            </a:extLst>
          </p:cNvPr>
          <p:cNvPicPr>
            <a:picLocks noChangeAspect="1"/>
          </p:cNvPicPr>
          <p:nvPr/>
        </p:nvPicPr>
        <p:blipFill>
          <a:blip r:embed="rId2"/>
          <a:stretch>
            <a:fillRect/>
          </a:stretch>
        </p:blipFill>
        <p:spPr>
          <a:xfrm rot="5400000">
            <a:off x="5530264" y="1232704"/>
            <a:ext cx="5969985" cy="4477489"/>
          </a:xfrm>
          <a:prstGeom prst="rect">
            <a:avLst/>
          </a:prstGeom>
        </p:spPr>
      </p:pic>
    </p:spTree>
    <p:extLst>
      <p:ext uri="{BB962C8B-B14F-4D97-AF65-F5344CB8AC3E}">
        <p14:creationId xmlns:p14="http://schemas.microsoft.com/office/powerpoint/2010/main" val="284625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Incidents and Injuries</a:t>
            </a:r>
            <a:br>
              <a:rPr lang="en-US" b="1" dirty="0">
                <a:ln w="3175" cmpd="sng">
                  <a:solidFill>
                    <a:srgbClr val="FF0000"/>
                  </a:solidFill>
                </a:ln>
                <a:solidFill>
                  <a:srgbClr val="FF0000"/>
                </a:solidFill>
              </a:rPr>
            </a:br>
            <a:r>
              <a:rPr lang="en-US" sz="2400" b="1" dirty="0">
                <a:ln w="3175" cmpd="sng">
                  <a:solidFill>
                    <a:srgbClr val="FF0000"/>
                  </a:solidFill>
                </a:ln>
                <a:solidFill>
                  <a:srgbClr val="FFFF00"/>
                </a:solidFill>
              </a:rPr>
              <a:t>From 08/21/2019 to 09/16/2019</a:t>
            </a:r>
            <a:endParaRPr lang="en-US" sz="2400" dirty="0">
              <a:solidFill>
                <a:schemeClr val="tx1"/>
              </a:solidFill>
            </a:endParaRPr>
          </a:p>
        </p:txBody>
      </p:sp>
    </p:spTree>
    <p:extLst>
      <p:ext uri="{BB962C8B-B14F-4D97-AF65-F5344CB8AC3E}">
        <p14:creationId xmlns:p14="http://schemas.microsoft.com/office/powerpoint/2010/main" val="409040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409" y="154383"/>
            <a:ext cx="8614063"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Employee Injuries:</a:t>
            </a:r>
          </a:p>
          <a:p>
            <a:endParaRPr lang="en-US" b="1" dirty="0">
              <a:solidFill>
                <a:srgbClr val="FF0000"/>
              </a:solidFill>
            </a:endParaRPr>
          </a:p>
        </p:txBody>
      </p:sp>
      <p:sp>
        <p:nvSpPr>
          <p:cNvPr id="5" name="Content Placeholder 2"/>
          <p:cNvSpPr>
            <a:spLocks noGrp="1"/>
          </p:cNvSpPr>
          <p:nvPr>
            <p:ph idx="1"/>
          </p:nvPr>
        </p:nvSpPr>
        <p:spPr>
          <a:xfrm>
            <a:off x="373409" y="1468073"/>
            <a:ext cx="11423033" cy="4907560"/>
          </a:xfrm>
        </p:spPr>
        <p:txBody>
          <a:bodyPr>
            <a:normAutofit/>
          </a:bodyPr>
          <a:lstStyle/>
          <a:p>
            <a:pPr marL="0" indent="0">
              <a:buNone/>
            </a:pPr>
            <a:r>
              <a:rPr lang="en-US" sz="2000" dirty="0">
                <a:effectLst/>
              </a:rPr>
              <a:t>Previous Injury - 06/24/2019 – Subway employee putting bread on a rack and burnt arm on pan.</a:t>
            </a:r>
          </a:p>
          <a:p>
            <a:pPr marL="0" indent="0">
              <a:buNone/>
            </a:pPr>
            <a:endParaRPr lang="en-US" sz="2000" dirty="0">
              <a:effectLst/>
            </a:endParaRPr>
          </a:p>
          <a:p>
            <a:pPr marL="0" indent="0">
              <a:buNone/>
            </a:pPr>
            <a:r>
              <a:rPr lang="en-US" sz="2000" dirty="0">
                <a:effectLst/>
              </a:rPr>
              <a:t>08/27/2019 – Subway, employee washing vegetable slicer and it slipped out of the hand and the employee tried to grab it and it lacerated the employees' finger.  First aid treatment only.</a:t>
            </a:r>
          </a:p>
          <a:p>
            <a:pPr marL="0" indent="0">
              <a:buNone/>
            </a:pPr>
            <a:endParaRPr lang="en-US" sz="2000" dirty="0">
              <a:effectLst/>
            </a:endParaRPr>
          </a:p>
          <a:p>
            <a:pPr marL="0" indent="0">
              <a:buNone/>
            </a:pPr>
            <a:r>
              <a:rPr lang="en-US" sz="2000" dirty="0">
                <a:effectLst/>
              </a:rPr>
              <a:t>08/31/2019 – Employee was changing outside garbage.  After pulling the bag out of the trash can the employee lost balance and fell.  Employee sought medical treatment.</a:t>
            </a:r>
          </a:p>
        </p:txBody>
      </p:sp>
    </p:spTree>
    <p:extLst>
      <p:ext uri="{BB962C8B-B14F-4D97-AF65-F5344CB8AC3E}">
        <p14:creationId xmlns:p14="http://schemas.microsoft.com/office/powerpoint/2010/main" val="206301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Customer Incidents:</a:t>
            </a:r>
          </a:p>
          <a:p>
            <a:endParaRPr lang="en-US" b="1" dirty="0">
              <a:solidFill>
                <a:srgbClr val="FF0000"/>
              </a:solidFill>
            </a:endParaRPr>
          </a:p>
        </p:txBody>
      </p:sp>
      <p:sp>
        <p:nvSpPr>
          <p:cNvPr id="5" name="Content Placeholder 2"/>
          <p:cNvSpPr>
            <a:spLocks noGrp="1"/>
          </p:cNvSpPr>
          <p:nvPr>
            <p:ph idx="1"/>
          </p:nvPr>
        </p:nvSpPr>
        <p:spPr>
          <a:xfrm>
            <a:off x="342705" y="1347057"/>
            <a:ext cx="11267658" cy="3347208"/>
          </a:xfrm>
        </p:spPr>
        <p:txBody>
          <a:bodyPr>
            <a:normAutofit/>
          </a:bodyPr>
          <a:lstStyle/>
          <a:p>
            <a:pPr marL="0" indent="0">
              <a:buNone/>
            </a:pPr>
            <a:endParaRPr lang="en-US" sz="2000" dirty="0">
              <a:effectLst/>
            </a:endParaRPr>
          </a:p>
          <a:p>
            <a:pPr marL="0" indent="0">
              <a:buNone/>
            </a:pPr>
            <a:r>
              <a:rPr lang="en-US" sz="2000" dirty="0">
                <a:effectLst/>
              </a:rPr>
              <a:t>FM 764 - On 08/26/2019 a customer was fueling RV and diesel fuel splashed out from fuel tank.  Customer was covered in diesel and the side of the RV was sprayed with fuel.</a:t>
            </a:r>
          </a:p>
          <a:p>
            <a:pPr marL="0" indent="0">
              <a:buNone/>
            </a:pPr>
            <a:endParaRPr lang="en-US" sz="2000" dirty="0">
              <a:effectLst/>
            </a:endParaRPr>
          </a:p>
          <a:p>
            <a:pPr marL="0" indent="0">
              <a:buNone/>
            </a:pPr>
            <a:r>
              <a:rPr lang="en-US" sz="2000" dirty="0">
                <a:effectLst/>
              </a:rPr>
              <a:t>FM 641 - On 09/03/2019 a customer got out of their vehicle and stepped on the curb.  The customer fell back and hit their had on the concrete.  FM employee helped the customer and authorities were notified.  Customer refused medical treatment.</a:t>
            </a:r>
            <a:endParaRPr lang="en-US" sz="2000" dirty="0">
              <a:solidFill>
                <a:srgbClr val="FFFF00"/>
              </a:solidFill>
            </a:endParaRPr>
          </a:p>
        </p:txBody>
      </p:sp>
    </p:spTree>
    <p:extLst>
      <p:ext uri="{BB962C8B-B14F-4D97-AF65-F5344CB8AC3E}">
        <p14:creationId xmlns:p14="http://schemas.microsoft.com/office/powerpoint/2010/main" val="384418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787 ups trailer spill:</a:t>
            </a:r>
          </a:p>
          <a:p>
            <a:endParaRPr lang="en-US" b="1" dirty="0">
              <a:solidFill>
                <a:srgbClr val="FF0000"/>
              </a:solidFill>
            </a:endParaRPr>
          </a:p>
        </p:txBody>
      </p:sp>
      <p:sp>
        <p:nvSpPr>
          <p:cNvPr id="5" name="Content Placeholder 2"/>
          <p:cNvSpPr>
            <a:spLocks noGrp="1"/>
          </p:cNvSpPr>
          <p:nvPr>
            <p:ph idx="1"/>
          </p:nvPr>
        </p:nvSpPr>
        <p:spPr>
          <a:xfrm>
            <a:off x="342705" y="979332"/>
            <a:ext cx="11506590" cy="5719382"/>
          </a:xfrm>
        </p:spPr>
        <p:txBody>
          <a:bodyPr>
            <a:normAutofit/>
          </a:bodyPr>
          <a:lstStyle/>
          <a:p>
            <a:pPr marL="0" indent="0">
              <a:buNone/>
            </a:pPr>
            <a:r>
              <a:rPr lang="en-US" sz="2000" dirty="0">
                <a:effectLst/>
              </a:rPr>
              <a:t>On 09/4/2019 a UPS trailer was leaking an unknown substance near the diesel fuel island.  The driver thought it was soap (non-hazmat), but he wasn't 100% confident.  Based on the information from the driver that it was soap a FM employee put a finger in the liquid, and was informed by FM manager to remove her hand, to immediately wash hands and informed to never put your hand in a liquid if you are not 100% confident on what the liquid is as it could be toxic, corrosive, etc.  The driver's manifest paperwork didn’t spell out the contents in the trailer but used UPS codes.  The manifest did indicate some of the products on the trailer were hazmat.  UPS could not determine the contents in the trailer and the trailer door remained closed to help as a containment unit.</a:t>
            </a:r>
          </a:p>
          <a:p>
            <a:pPr marL="0" indent="0">
              <a:buNone/>
            </a:pPr>
            <a:endParaRPr lang="en-US" dirty="0">
              <a:effectLst/>
            </a:endParaRPr>
          </a:p>
          <a:p>
            <a:pPr marL="0" indent="0">
              <a:buNone/>
            </a:pPr>
            <a:r>
              <a:rPr lang="en-US" dirty="0">
                <a:effectLst/>
              </a:rPr>
              <a:t>The local fire dept. and police dept. responded.  UPS activated their hazmat emergency response team and arrived on site early afternoon.  Once onsite the product was determined to be a </a:t>
            </a:r>
            <a:r>
              <a:rPr lang="en-US" dirty="0" err="1">
                <a:effectLst/>
              </a:rPr>
              <a:t>Uv</a:t>
            </a:r>
            <a:r>
              <a:rPr lang="en-US" dirty="0">
                <a:effectLst/>
              </a:rPr>
              <a:t> Polymer which is used to make the toner ink which is used in copier toner ink cartridges. </a:t>
            </a:r>
            <a:endParaRPr lang="en-US" sz="2000" dirty="0">
              <a:effectLst/>
            </a:endParaRPr>
          </a:p>
          <a:p>
            <a:pPr marL="0" indent="0">
              <a:buNone/>
            </a:pPr>
            <a:endParaRPr lang="en-US" sz="2000" dirty="0">
              <a:effectLst/>
            </a:endParaRPr>
          </a:p>
          <a:p>
            <a:pPr marL="0" indent="0">
              <a:buNone/>
            </a:pPr>
            <a:r>
              <a:rPr lang="en-US" sz="2000" b="1" u="sng" dirty="0">
                <a:solidFill>
                  <a:srgbClr val="FFFF00"/>
                </a:solidFill>
                <a:effectLst/>
              </a:rPr>
              <a:t>Reminder:</a:t>
            </a:r>
            <a:r>
              <a:rPr lang="en-US" sz="2000" dirty="0">
                <a:solidFill>
                  <a:schemeClr val="bg1"/>
                </a:solidFill>
                <a:effectLst/>
              </a:rPr>
              <a:t> </a:t>
            </a:r>
            <a:r>
              <a:rPr lang="en-US" dirty="0">
                <a:effectLst/>
              </a:rPr>
              <a:t>Haley and the safety dept. is reminding FM employees of the potential injury when making contact with unknown substances and to not touch an unknown substance that is leaking from a customer's vehicle or trailer. </a:t>
            </a:r>
            <a:endParaRPr lang="en-US" sz="2000" dirty="0">
              <a:solidFill>
                <a:srgbClr val="FFFF00"/>
              </a:solidFill>
            </a:endParaRPr>
          </a:p>
        </p:txBody>
      </p:sp>
    </p:spTree>
    <p:extLst>
      <p:ext uri="{BB962C8B-B14F-4D97-AF65-F5344CB8AC3E}">
        <p14:creationId xmlns:p14="http://schemas.microsoft.com/office/powerpoint/2010/main" val="31566055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Mesh</Template>
  <TotalTime>7145</TotalTime>
  <Words>980</Words>
  <Application>Microsoft Office PowerPoint</Application>
  <PresentationFormat>Widescreen</PresentationFormat>
  <Paragraphs>82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Mesh</vt:lpstr>
      <vt:lpstr>FuelMart &amp; Subway  Safety Committee Meeting</vt:lpstr>
      <vt:lpstr>PowerPoint Presentation</vt:lpstr>
      <vt:lpstr>PowerPoint Presentation</vt:lpstr>
      <vt:lpstr>PowerPoint Presentation</vt:lpstr>
      <vt:lpstr>PowerPoint Presentation</vt:lpstr>
      <vt:lpstr>Incidents and Injuries From 08/21/2019 to 09/16/2019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Date Range: Jan. 01, 2019 – September 16, 2019  Company Total Incidents:  130     (Previously 119)   FuelMart &amp; Subway Total Incidents: 68      FuelMart &amp; Subway employee injuries Reported: 13  FuelMart Property Damage and/or Vehicle Incidents: 20  FuelMart Customer Spills: 12  (8 at fuel pumps)  FuelMart &amp; Subway Customer injuries reported: 18  Other Incidents: 5</vt:lpstr>
      <vt:lpstr>Safety Reminders </vt:lpstr>
      <vt:lpstr>PowerPoint Presentation</vt:lpstr>
      <vt:lpstr>PowerPoint Presentation</vt:lpstr>
      <vt:lpstr>Ohio Injury Packet Contents</vt:lpstr>
      <vt:lpstr>PowerPoint Presentation</vt:lpstr>
      <vt:lpstr>Injury packets!!</vt:lpstr>
      <vt:lpstr>FM &amp; Subway Incident Guide</vt:lpstr>
      <vt:lpstr>Open Floor Safety Questions /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DEF, &amp; MX Safety Committee Meeting</dc:title>
  <dc:creator>Jennifer Mills</dc:creator>
  <cp:lastModifiedBy>Phillip LeClaire</cp:lastModifiedBy>
  <cp:revision>670</cp:revision>
  <dcterms:created xsi:type="dcterms:W3CDTF">2016-12-29T20:25:21Z</dcterms:created>
  <dcterms:modified xsi:type="dcterms:W3CDTF">2019-09-18T17:08:58Z</dcterms:modified>
</cp:coreProperties>
</file>